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0"/>
  </p:notesMasterIdLst>
  <p:sldIdLst>
    <p:sldId id="269" r:id="rId2"/>
    <p:sldId id="270" r:id="rId3"/>
    <p:sldId id="271" r:id="rId4"/>
    <p:sldId id="272" r:id="rId5"/>
    <p:sldId id="274" r:id="rId6"/>
    <p:sldId id="276" r:id="rId7"/>
    <p:sldId id="273" r:id="rId8"/>
    <p:sldId id="275" r:id="rId9"/>
    <p:sldId id="256" r:id="rId10"/>
    <p:sldId id="257" r:id="rId11"/>
    <p:sldId id="259" r:id="rId12"/>
    <p:sldId id="262" r:id="rId13"/>
    <p:sldId id="263" r:id="rId14"/>
    <p:sldId id="264" r:id="rId15"/>
    <p:sldId id="277" r:id="rId16"/>
    <p:sldId id="265" r:id="rId17"/>
    <p:sldId id="266" r:id="rId18"/>
    <p:sldId id="267" r:id="rId19"/>
  </p:sldIdLst>
  <p:sldSz cx="10160000" cy="8775700"/>
  <p:notesSz cx="6858000" cy="9144000"/>
  <p:embeddedFontLst>
    <p:embeddedFont>
      <p:font typeface="Calibri Light" panose="020F0302020204030204" pitchFamily="34" charset="0"/>
      <p:regular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6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48"/>
      </p:cViewPr>
      <p:guideLst>
        <p:guide orient="horz" pos="276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8A256-FA87-414A-B738-6D52F6120C70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44625" y="685800"/>
            <a:ext cx="3968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9C14E-8CF6-4A2E-A448-92D9162608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929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9C14E-8CF6-4A2E-A448-92D9162608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90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436209"/>
            <a:ext cx="7620000" cy="3055244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609275"/>
            <a:ext cx="7620000" cy="211876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12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66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67225"/>
            <a:ext cx="2190750" cy="743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67225"/>
            <a:ext cx="6445250" cy="743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72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0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2187832"/>
            <a:ext cx="8763000" cy="365044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872813"/>
            <a:ext cx="8763000" cy="191968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9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336124"/>
            <a:ext cx="4318000" cy="5568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336124"/>
            <a:ext cx="4318000" cy="55681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67225"/>
            <a:ext cx="8763000" cy="16962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2151266"/>
            <a:ext cx="4298156" cy="10543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3205568"/>
            <a:ext cx="4298156" cy="47149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2151266"/>
            <a:ext cx="4319323" cy="10543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3205568"/>
            <a:ext cx="4319323" cy="47149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76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0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11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85047"/>
            <a:ext cx="3276864" cy="204766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263539"/>
            <a:ext cx="5143500" cy="6236435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632710"/>
            <a:ext cx="3276864" cy="4877421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51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85047"/>
            <a:ext cx="3276864" cy="204766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263539"/>
            <a:ext cx="5143500" cy="6236435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632710"/>
            <a:ext cx="3276864" cy="4877421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3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67225"/>
            <a:ext cx="8763000" cy="1696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336124"/>
            <a:ext cx="8763000" cy="5568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8133774"/>
            <a:ext cx="2286000" cy="467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FE0C9-BD8F-497C-8332-C96FF299DF1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8133774"/>
            <a:ext cx="3429000" cy="467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8133774"/>
            <a:ext cx="2286000" cy="467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D0B0D-F3A9-407E-A6A1-74ADFC6FF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8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949" t="24801" r="32709" b="26900"/>
          <a:stretch/>
        </p:blipFill>
        <p:spPr>
          <a:xfrm>
            <a:off x="1047552" y="1393564"/>
            <a:ext cx="7776864" cy="53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8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1568" y="643434"/>
            <a:ext cx="770485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2800" b="1" dirty="0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Hydrolysis </a:t>
            </a:r>
            <a:r>
              <a:rPr lang="en-GB" sz="2800" dirty="0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 [ hydro (water) </a:t>
            </a:r>
            <a:r>
              <a:rPr lang="en-GB" sz="2800" dirty="0" err="1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lysis</a:t>
            </a:r>
            <a:r>
              <a:rPr lang="en-GB" sz="2800" dirty="0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 (splitting)]</a:t>
            </a:r>
          </a:p>
          <a:p>
            <a:r>
              <a:rPr lang="en-GB" sz="2800" dirty="0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 Splitting a chemical bond by the addition of water  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2171700"/>
            <a:ext cx="5802757" cy="28534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381000" y="5486400"/>
            <a:ext cx="900924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400" b="1">
                <a:solidFill>
                  <a:srgbClr val="00008B"/>
                </a:solidFill>
                <a:latin typeface="Calibri - 33"/>
              </a:rPr>
              <a:t>The hydrolysis of maltose using water produces two molecules of glucose  </a:t>
            </a:r>
            <a:r>
              <a:rPr lang="en-GB" sz="2400">
                <a:solidFill>
                  <a:srgbClr val="00008B"/>
                </a:solidFill>
                <a:latin typeface="Calibri - 33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326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2514600"/>
            <a:ext cx="5895277" cy="29005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8000" y="5765800"/>
            <a:ext cx="9067800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2100" i="1">
                <a:solidFill>
                  <a:srgbClr val="00008B"/>
                </a:solidFill>
                <a:latin typeface="Times New Roman - 28"/>
              </a:rPr>
              <a:t>e.g</a:t>
            </a:r>
            <a:r>
              <a:rPr lang="en-GB" sz="2100">
                <a:solidFill>
                  <a:srgbClr val="00008B"/>
                </a:solidFill>
                <a:latin typeface="Times New Roman - 28"/>
              </a:rPr>
              <a:t>. A condensation reaction joins two glucose molecules to make a single maltose molecule and a water molecule.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57200"/>
            <a:ext cx="9271000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2700" dirty="0">
                <a:solidFill>
                  <a:srgbClr val="00008B"/>
                </a:solidFill>
                <a:latin typeface="Calibri - 36"/>
              </a:rPr>
              <a:t>A condensation reaction is when two molecules are combined to form one single larger molecule, with the loss of a water molecule. </a:t>
            </a:r>
          </a:p>
        </p:txBody>
      </p:sp>
    </p:spTree>
    <p:extLst>
      <p:ext uri="{BB962C8B-B14F-4D97-AF65-F5344CB8AC3E}">
        <p14:creationId xmlns:p14="http://schemas.microsoft.com/office/powerpoint/2010/main" val="273113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16399" y="2755899"/>
            <a:ext cx="5827412" cy="3675066"/>
            <a:chOff x="4216398" y="2755899"/>
            <a:chExt cx="5923447" cy="367506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6398" y="2755899"/>
              <a:ext cx="5489099" cy="36750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313815" y="3184967"/>
              <a:ext cx="4826030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The twisted, branched structure of Glycogen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76300" y="6137991"/>
            <a:ext cx="7153545" cy="2262028"/>
            <a:chOff x="876300" y="6137991"/>
            <a:chExt cx="7153545" cy="2262028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300" y="6137991"/>
              <a:ext cx="7153545" cy="22620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1127568" y="6299834"/>
              <a:ext cx="654234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sz="1600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Cellulose - a flat polysaccharide - this diagram shows just nine glucose rings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 rot="20377564">
            <a:off x="181135" y="1674391"/>
            <a:ext cx="6284483" cy="1780799"/>
            <a:chOff x="101594" y="1860875"/>
            <a:chExt cx="6284483" cy="1780799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94" y="1931275"/>
              <a:ext cx="6284483" cy="1710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99202" y="1860875"/>
              <a:ext cx="3545076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Amylase - part of a starch molecule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85800" y="428395"/>
            <a:ext cx="88265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700" dirty="0">
                <a:solidFill>
                  <a:srgbClr val="00008B"/>
                </a:solidFill>
                <a:latin typeface="Arial - 36"/>
              </a:rPr>
              <a:t>Very large Biological Molecules are made using condensation reactions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06163" y="3557981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dirty="0"/>
              <a:t>Clito add text</a:t>
            </a:r>
          </a:p>
        </p:txBody>
      </p:sp>
    </p:spTree>
    <p:extLst>
      <p:ext uri="{BB962C8B-B14F-4D97-AF65-F5344CB8AC3E}">
        <p14:creationId xmlns:p14="http://schemas.microsoft.com/office/powerpoint/2010/main" val="328690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23269" y="1119913"/>
            <a:ext cx="9780679" cy="4784922"/>
            <a:chOff x="123269" y="1119913"/>
            <a:chExt cx="9780679" cy="4784922"/>
          </a:xfrm>
        </p:grpSpPr>
        <p:sp>
          <p:nvSpPr>
            <p:cNvPr id="2" name="Freeform 1"/>
            <p:cNvSpPr/>
            <p:nvPr/>
          </p:nvSpPr>
          <p:spPr>
            <a:xfrm rot="5400000">
              <a:off x="-542064" y="2056623"/>
              <a:ext cx="4403643" cy="3072978"/>
            </a:xfrm>
            <a:custGeom>
              <a:avLst/>
              <a:gdLst/>
              <a:ahLst/>
              <a:cxnLst/>
              <a:rect l="0" t="0" r="0" b="0"/>
              <a:pathLst>
                <a:path w="4403643" h="3072978">
                  <a:moveTo>
                    <a:pt x="0" y="0"/>
                  </a:moveTo>
                  <a:lnTo>
                    <a:pt x="4403642" y="0"/>
                  </a:lnTo>
                  <a:lnTo>
                    <a:pt x="4403642" y="3072977"/>
                  </a:lnTo>
                  <a:lnTo>
                    <a:pt x="0" y="307297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8B"/>
                </a:gs>
                <a:gs pos="100000">
                  <a:srgbClr val="0000FF"/>
                </a:gs>
              </a:gsLst>
              <a:lin ang="0" scaled="1"/>
              <a:tileRect/>
            </a:gra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Freeform 2"/>
            <p:cNvSpPr/>
            <p:nvPr/>
          </p:nvSpPr>
          <p:spPr>
            <a:xfrm>
              <a:off x="6674189" y="1389826"/>
              <a:ext cx="3229759" cy="4448993"/>
            </a:xfrm>
            <a:custGeom>
              <a:avLst/>
              <a:gdLst/>
              <a:ahLst/>
              <a:cxnLst/>
              <a:rect l="0" t="0" r="0" b="0"/>
              <a:pathLst>
                <a:path w="3229759" h="4448993">
                  <a:moveTo>
                    <a:pt x="0" y="0"/>
                  </a:moveTo>
                  <a:lnTo>
                    <a:pt x="3229758" y="0"/>
                  </a:lnTo>
                  <a:lnTo>
                    <a:pt x="3229758" y="4448992"/>
                  </a:lnTo>
                  <a:lnTo>
                    <a:pt x="0" y="4448992"/>
                  </a:lnTo>
                  <a:close/>
                </a:path>
              </a:pathLst>
            </a:custGeom>
            <a:solidFill>
              <a:srgbClr val="A52A00"/>
            </a:solidFill>
            <a:ln w="38100" cap="flat" cmpd="sng" algn="ctr">
              <a:solidFill>
                <a:srgbClr val="7B7B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225356" y="1119913"/>
              <a:ext cx="3488384" cy="4784922"/>
              <a:chOff x="3225356" y="1119913"/>
              <a:chExt cx="3488384" cy="4784922"/>
            </a:xfrm>
          </p:grpSpPr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08500" y="2977394"/>
                <a:ext cx="1588248" cy="126599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3225356" y="4441460"/>
                <a:ext cx="3176148" cy="146337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043161" y="4890482"/>
                <a:ext cx="1826767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2300" b="1">
                    <a:solidFill>
                      <a:srgbClr val="FFFFFF"/>
                    </a:solidFill>
                    <a:latin typeface="Calibri - 31"/>
                  </a:rPr>
                  <a:t>Hydrolysis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 rot="16200000">
                <a:off x="4171165" y="247531"/>
                <a:ext cx="1670194" cy="3414957"/>
                <a:chOff x="4171165" y="247531"/>
                <a:chExt cx="1670194" cy="3414957"/>
              </a:xfrm>
            </p:grpSpPr>
            <p:pic>
              <p:nvPicPr>
                <p:cNvPr id="7" name="Picture 6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3298783" y="1119913"/>
                  <a:ext cx="3414957" cy="167019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8" name="TextBox 7"/>
                <p:cNvSpPr txBox="1"/>
                <p:nvPr/>
              </p:nvSpPr>
              <p:spPr>
                <a:xfrm rot="5400000">
                  <a:off x="3782312" y="1837060"/>
                  <a:ext cx="2542511" cy="38472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GB" sz="1900" b="1">
                      <a:solidFill>
                        <a:srgbClr val="FFFFFF"/>
                      </a:solidFill>
                      <a:latin typeface="Calibri - 25"/>
                    </a:rPr>
                    <a:t>Condensation</a:t>
                  </a:r>
                </a:p>
              </p:txBody>
            </p:sp>
          </p:grpSp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4134395" y="1492669"/>
                <a:ext cx="583966" cy="216220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3967230" y="3599344"/>
                <a:ext cx="640939" cy="211686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6667500" y="1790700"/>
              <a:ext cx="3226941" cy="295465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Disaccharide</a:t>
              </a:r>
            </a:p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e.g. Maltose</a:t>
              </a:r>
            </a:p>
            <a:p>
              <a:pPr algn="ctr"/>
              <a:endParaRPr lang="en-GB" b="1">
                <a:solidFill>
                  <a:srgbClr val="FFFFFF"/>
                </a:solidFill>
                <a:latin typeface="Arial - 24"/>
              </a:endParaRPr>
            </a:p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 ***</a:t>
              </a:r>
            </a:p>
            <a:p>
              <a:pPr algn="ctr"/>
              <a:endParaRPr lang="en-GB" b="1">
                <a:solidFill>
                  <a:srgbClr val="FFFFFF"/>
                </a:solidFill>
                <a:latin typeface="Arial - 24"/>
              </a:endParaRPr>
            </a:p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Triglyceride Molecule</a:t>
              </a:r>
            </a:p>
            <a:p>
              <a:pPr algn="ctr"/>
              <a:endParaRPr lang="en-GB" b="1">
                <a:solidFill>
                  <a:srgbClr val="FFFFFF"/>
                </a:solidFill>
                <a:latin typeface="Arial - 24"/>
              </a:endParaRPr>
            </a:p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***</a:t>
              </a:r>
            </a:p>
            <a:p>
              <a:pPr algn="ctr"/>
              <a:endParaRPr lang="en-GB" b="1">
                <a:solidFill>
                  <a:srgbClr val="FFFFFF"/>
                </a:solidFill>
                <a:latin typeface="Arial - 24"/>
              </a:endParaRPr>
            </a:p>
            <a:p>
              <a:pPr algn="ctr"/>
              <a:r>
                <a:rPr lang="en-GB" b="1">
                  <a:solidFill>
                    <a:srgbClr val="FFFFFF"/>
                  </a:solidFill>
                  <a:latin typeface="Arial - 24"/>
                </a:rPr>
                <a:t>Dipeptide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2273" y="1648758"/>
              <a:ext cx="3040180" cy="30750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Monosaccharides</a:t>
              </a: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e.g. Glucose</a:t>
              </a:r>
            </a:p>
            <a:p>
              <a:pPr algn="ctr"/>
              <a:endParaRPr lang="en-GB" sz="1700" b="1">
                <a:solidFill>
                  <a:srgbClr val="FFFFFF"/>
                </a:solidFill>
                <a:latin typeface="Arial - 23"/>
              </a:endParaRP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***</a:t>
              </a:r>
            </a:p>
            <a:p>
              <a:pPr algn="ctr"/>
              <a:endParaRPr lang="en-GB" sz="1700" b="1">
                <a:solidFill>
                  <a:srgbClr val="FFFFFF"/>
                </a:solidFill>
                <a:latin typeface="Arial - 23"/>
              </a:endParaRP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Three Fatty Acids &amp; </a:t>
              </a: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a Glycerol molecule</a:t>
              </a:r>
            </a:p>
            <a:p>
              <a:pPr algn="ctr"/>
              <a:endParaRPr lang="en-GB" sz="1700" b="1">
                <a:solidFill>
                  <a:srgbClr val="FFFFFF"/>
                </a:solidFill>
                <a:latin typeface="Arial - 23"/>
              </a:endParaRP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***</a:t>
              </a:r>
            </a:p>
            <a:p>
              <a:pPr algn="ctr"/>
              <a:endParaRPr lang="en-GB" sz="1700" b="1">
                <a:solidFill>
                  <a:srgbClr val="FFFFFF"/>
                </a:solidFill>
                <a:latin typeface="Arial - 23"/>
              </a:endParaRPr>
            </a:p>
            <a:p>
              <a:pPr algn="ctr"/>
              <a:r>
                <a:rPr lang="en-GB" sz="1700" b="1">
                  <a:solidFill>
                    <a:srgbClr val="FFFFFF"/>
                  </a:solidFill>
                  <a:latin typeface="Arial - 23"/>
                </a:rPr>
                <a:t>Amino Acids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67423" y="423635"/>
            <a:ext cx="88265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700" dirty="0">
                <a:solidFill>
                  <a:srgbClr val="00008B"/>
                </a:solidFill>
                <a:latin typeface="Arial - 36"/>
              </a:rPr>
              <a:t>Condensation and Hydrolysis Reactions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6324600"/>
            <a:ext cx="88265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700">
                <a:solidFill>
                  <a:srgbClr val="00008B"/>
                </a:solidFill>
                <a:latin typeface="Arial - 36"/>
              </a:rPr>
              <a:t>... opposites of each other.</a:t>
            </a:r>
          </a:p>
        </p:txBody>
      </p:sp>
    </p:spTree>
    <p:extLst>
      <p:ext uri="{BB962C8B-B14F-4D97-AF65-F5344CB8AC3E}">
        <p14:creationId xmlns:p14="http://schemas.microsoft.com/office/powerpoint/2010/main" val="3823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311" y="4213965"/>
            <a:ext cx="1675248" cy="13353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5" name="Group 4"/>
          <p:cNvGrpSpPr/>
          <p:nvPr/>
        </p:nvGrpSpPr>
        <p:grpSpPr>
          <a:xfrm>
            <a:off x="1851564" y="6234537"/>
            <a:ext cx="6262594" cy="923897"/>
            <a:chOff x="1851564" y="6234537"/>
            <a:chExt cx="6262594" cy="923897"/>
          </a:xfrm>
        </p:grpSpPr>
        <p:sp>
          <p:nvSpPr>
            <p:cNvPr id="3" name="Freeform 2"/>
            <p:cNvSpPr/>
            <p:nvPr/>
          </p:nvSpPr>
          <p:spPr>
            <a:xfrm>
              <a:off x="1851564" y="6234537"/>
              <a:ext cx="6262594" cy="923897"/>
            </a:xfrm>
            <a:custGeom>
              <a:avLst/>
              <a:gdLst/>
              <a:ahLst/>
              <a:cxnLst/>
              <a:rect l="0" t="0" r="0" b="0"/>
              <a:pathLst>
                <a:path w="6262594" h="923897">
                  <a:moveTo>
                    <a:pt x="0" y="0"/>
                  </a:moveTo>
                  <a:lnTo>
                    <a:pt x="6262593" y="0"/>
                  </a:lnTo>
                  <a:lnTo>
                    <a:pt x="6262593" y="923896"/>
                  </a:lnTo>
                  <a:lnTo>
                    <a:pt x="0" y="923896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05225" y="6434875"/>
              <a:ext cx="407191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sz="28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 Triglyceride Molecule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53617" y="1410629"/>
            <a:ext cx="6360541" cy="923899"/>
            <a:chOff x="1753617" y="1410629"/>
            <a:chExt cx="6360541" cy="923899"/>
          </a:xfrm>
        </p:grpSpPr>
        <p:sp>
          <p:nvSpPr>
            <p:cNvPr id="6" name="Freeform 5"/>
            <p:cNvSpPr/>
            <p:nvPr/>
          </p:nvSpPr>
          <p:spPr>
            <a:xfrm>
              <a:off x="1753617" y="1410629"/>
              <a:ext cx="6262586" cy="923899"/>
            </a:xfrm>
            <a:custGeom>
              <a:avLst/>
              <a:gdLst/>
              <a:ahLst/>
              <a:cxnLst/>
              <a:rect l="0" t="0" r="0" b="0"/>
              <a:pathLst>
                <a:path w="6262586" h="923899">
                  <a:moveTo>
                    <a:pt x="0" y="0"/>
                  </a:moveTo>
                  <a:lnTo>
                    <a:pt x="6262585" y="0"/>
                  </a:lnTo>
                  <a:lnTo>
                    <a:pt x="6262585" y="923898"/>
                  </a:lnTo>
                  <a:lnTo>
                    <a:pt x="0" y="923898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49520" y="1610968"/>
              <a:ext cx="616463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sz="28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Three Fatty Acid molecules &amp; Glycerol </a:t>
              </a:r>
            </a:p>
          </p:txBody>
        </p:sp>
      </p:grpSp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12693" y="3521025"/>
            <a:ext cx="3350139" cy="154357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 rot="16200000">
            <a:off x="2193374" y="4164066"/>
            <a:ext cx="1935261" cy="4462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2300" b="1">
                <a:solidFill>
                  <a:srgbClr val="FFFFFF"/>
                </a:solidFill>
                <a:latin typeface="Calibri - 31"/>
              </a:rPr>
              <a:t>Hydrolysis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701189" y="2695239"/>
            <a:ext cx="1761698" cy="3601979"/>
            <a:chOff x="5701189" y="2695239"/>
            <a:chExt cx="1761698" cy="3601979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781048" y="3615380"/>
              <a:ext cx="3601979" cy="17616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 rot="5400000">
              <a:off x="5296174" y="4373632"/>
              <a:ext cx="2696613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2000" b="1">
                  <a:solidFill>
                    <a:srgbClr val="FFFFFF"/>
                  </a:solidFill>
                  <a:latin typeface="Calibri - 27"/>
                </a:rPr>
                <a:t>Condensation</a:t>
              </a:r>
            </a:p>
          </p:txBody>
        </p:sp>
      </p:grpSp>
      <p:pic>
        <p:nvPicPr>
          <p:cNvPr id="14" name="Picture 1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548" y="2744266"/>
            <a:ext cx="615969" cy="22806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3249" y="2621832"/>
            <a:ext cx="676040" cy="22328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6" name="TextBox 15"/>
          <p:cNvSpPr txBox="1"/>
          <p:nvPr/>
        </p:nvSpPr>
        <p:spPr>
          <a:xfrm>
            <a:off x="228600" y="215900"/>
            <a:ext cx="88265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700">
                <a:solidFill>
                  <a:srgbClr val="00008B"/>
                </a:solidFill>
                <a:latin typeface="Arial - 36"/>
              </a:rPr>
              <a:t>Condensation and Hydrolysis Reactions  also form Lipids.</a:t>
            </a:r>
          </a:p>
        </p:txBody>
      </p:sp>
    </p:spTree>
    <p:extLst>
      <p:ext uri="{BB962C8B-B14F-4D97-AF65-F5344CB8AC3E}">
        <p14:creationId xmlns:p14="http://schemas.microsoft.com/office/powerpoint/2010/main" val="2586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Fatty Acids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904" y="643434"/>
            <a:ext cx="5610594" cy="2358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83" y="3174807"/>
            <a:ext cx="4642315" cy="443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810000" y="4686300"/>
            <a:ext cx="6118499" cy="2169364"/>
            <a:chOff x="3810000" y="4686300"/>
            <a:chExt cx="6118499" cy="2169364"/>
          </a:xfrm>
        </p:grpSpPr>
        <p:sp>
          <p:nvSpPr>
            <p:cNvPr id="2" name="Oval 1"/>
            <p:cNvSpPr/>
            <p:nvPr/>
          </p:nvSpPr>
          <p:spPr>
            <a:xfrm>
              <a:off x="4042410" y="5605399"/>
              <a:ext cx="512064" cy="512064"/>
            </a:xfrm>
            <a:prstGeom prst="ellipse">
              <a:avLst/>
            </a:prstGeom>
            <a:solidFill>
              <a:srgbClr val="FFD700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810000" y="4686300"/>
              <a:ext cx="6118499" cy="2169364"/>
              <a:chOff x="3810000" y="4686300"/>
              <a:chExt cx="6118499" cy="2169364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0" y="4722402"/>
                <a:ext cx="6118499" cy="213326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5425374" y="4686300"/>
                <a:ext cx="3322274" cy="3539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1700">
                    <a:solidFill>
                      <a:srgbClr val="000000"/>
                    </a:solidFill>
                    <a:latin typeface="Arial - 22"/>
                  </a:rPr>
                  <a:t>An unsaturated fatty acid</a:t>
                </a: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812800" y="3746500"/>
            <a:ext cx="1444482" cy="2309483"/>
            <a:chOff x="812800" y="3746500"/>
            <a:chExt cx="1444482" cy="2309483"/>
          </a:xfrm>
        </p:grpSpPr>
        <p:sp>
          <p:nvSpPr>
            <p:cNvPr id="7" name="Oval 6"/>
            <p:cNvSpPr/>
            <p:nvPr/>
          </p:nvSpPr>
          <p:spPr>
            <a:xfrm>
              <a:off x="1743760" y="4830772"/>
              <a:ext cx="511991" cy="511990"/>
            </a:xfrm>
            <a:prstGeom prst="ellipse">
              <a:avLst/>
            </a:prstGeom>
            <a:solidFill>
              <a:srgbClr val="FFD700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1197610" y="3992499"/>
              <a:ext cx="512064" cy="512064"/>
            </a:xfrm>
            <a:prstGeom prst="ellipse">
              <a:avLst/>
            </a:prstGeom>
            <a:solidFill>
              <a:srgbClr val="FFD700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12800" y="3746500"/>
              <a:ext cx="1444482" cy="2309483"/>
              <a:chOff x="812800" y="3746500"/>
              <a:chExt cx="1444482" cy="2309483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2800" y="3926589"/>
                <a:ext cx="1444482" cy="21293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003063" y="3746500"/>
                <a:ext cx="607343" cy="21544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800">
                    <a:solidFill>
                      <a:srgbClr val="000000"/>
                    </a:solidFill>
                    <a:latin typeface="Arial - 10"/>
                  </a:rPr>
                  <a:t>Glycerol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3606800" y="2603500"/>
            <a:ext cx="6285697" cy="2433697"/>
            <a:chOff x="3606800" y="2603500"/>
            <a:chExt cx="6285697" cy="2433697"/>
          </a:xfrm>
        </p:grpSpPr>
        <p:sp>
          <p:nvSpPr>
            <p:cNvPr id="13" name="Oval 12"/>
            <p:cNvSpPr/>
            <p:nvPr/>
          </p:nvSpPr>
          <p:spPr>
            <a:xfrm>
              <a:off x="3948124" y="3599879"/>
              <a:ext cx="439683" cy="439686"/>
            </a:xfrm>
            <a:prstGeom prst="ellipse">
              <a:avLst/>
            </a:prstGeom>
            <a:solidFill>
              <a:srgbClr val="FFD700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606800" y="2603500"/>
              <a:ext cx="6285697" cy="2433697"/>
              <a:chOff x="3606800" y="2603500"/>
              <a:chExt cx="6285697" cy="2433697"/>
            </a:xfrm>
          </p:grpSpPr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6800" y="2841383"/>
                <a:ext cx="6285697" cy="219581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245056" y="2603500"/>
                <a:ext cx="2861193" cy="3539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1700">
                    <a:solidFill>
                      <a:srgbClr val="000000"/>
                    </a:solidFill>
                    <a:latin typeface="Arial - 23"/>
                  </a:rPr>
                  <a:t>A saturated fatty acid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419100" y="444500"/>
            <a:ext cx="4646569" cy="2866327"/>
            <a:chOff x="419100" y="444500"/>
            <a:chExt cx="4646569" cy="2866327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" y="444500"/>
              <a:ext cx="4646569" cy="2866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1233296" y="540678"/>
              <a:ext cx="3101026" cy="20005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700">
                  <a:solidFill>
                    <a:srgbClr val="000000"/>
                  </a:solidFill>
                  <a:latin typeface="Arial - 8"/>
                </a:rPr>
                <a:t>A Triglyceride - 3 Fatty Acid chains and 1 Glycerol Molecule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55706" y="6527800"/>
            <a:ext cx="855686" cy="629071"/>
            <a:chOff x="2155706" y="6527800"/>
            <a:chExt cx="855686" cy="629071"/>
          </a:xfrm>
        </p:grpSpPr>
        <p:pic>
          <p:nvPicPr>
            <p:cNvPr id="21" name="Picture 20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048" y="6699771"/>
              <a:ext cx="697344" cy="32451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2" name="Picture 21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0000">
              <a:off x="2170796" y="6880686"/>
              <a:ext cx="269308" cy="2761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3" name="TextBox 22"/>
            <p:cNvSpPr txBox="1"/>
            <p:nvPr/>
          </p:nvSpPr>
          <p:spPr>
            <a:xfrm>
              <a:off x="2155706" y="6527800"/>
              <a:ext cx="669718" cy="2769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1200">
                  <a:solidFill>
                    <a:srgbClr val="000000"/>
                  </a:solidFill>
                  <a:latin typeface="Arial - 16"/>
                </a:rPr>
                <a:t>Water</a:t>
              </a: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2222500" y="5499100"/>
            <a:ext cx="292100" cy="850900"/>
          </a:xfrm>
          <a:prstGeom prst="line">
            <a:avLst/>
          </a:prstGeom>
          <a:ln w="38100" cap="flat" cmpd="sng" algn="ctr">
            <a:solidFill>
              <a:srgbClr val="FF6820">
                <a:alpha val="80000"/>
              </a:srgbClr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159186" y="630308"/>
            <a:ext cx="5013514" cy="840411"/>
            <a:chOff x="5159186" y="630308"/>
            <a:chExt cx="5013514" cy="840411"/>
          </a:xfrm>
        </p:grpSpPr>
        <p:sp>
          <p:nvSpPr>
            <p:cNvPr id="26" name="Oval 25"/>
            <p:cNvSpPr/>
            <p:nvPr/>
          </p:nvSpPr>
          <p:spPr>
            <a:xfrm>
              <a:off x="5336565" y="784342"/>
              <a:ext cx="532342" cy="532342"/>
            </a:xfrm>
            <a:prstGeom prst="ellipse">
              <a:avLst/>
            </a:prstGeom>
            <a:solidFill>
              <a:srgbClr val="FFD700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71113" y="803706"/>
              <a:ext cx="4201587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1200">
                  <a:solidFill>
                    <a:srgbClr val="000000"/>
                  </a:solidFill>
                  <a:latin typeface="Arial - 16"/>
                </a:rPr>
                <a:t>Highlights the parts of each molecule </a:t>
              </a:r>
            </a:p>
            <a:p>
              <a:r>
                <a:rPr lang="en-GB" sz="1200">
                  <a:solidFill>
                    <a:srgbClr val="000000"/>
                  </a:solidFill>
                  <a:latin typeface="Arial - 16"/>
                </a:rPr>
                <a:t>which react together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159186" y="630308"/>
              <a:ext cx="4412156" cy="840411"/>
            </a:xfrm>
            <a:custGeom>
              <a:avLst/>
              <a:gdLst/>
              <a:ahLst/>
              <a:cxnLst/>
              <a:rect l="0" t="0" r="0" b="0"/>
              <a:pathLst>
                <a:path w="4412156" h="840411">
                  <a:moveTo>
                    <a:pt x="0" y="0"/>
                  </a:moveTo>
                  <a:lnTo>
                    <a:pt x="4412155" y="0"/>
                  </a:lnTo>
                  <a:lnTo>
                    <a:pt x="4412155" y="840410"/>
                  </a:lnTo>
                  <a:lnTo>
                    <a:pt x="0" y="8404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043928" y="6900056"/>
            <a:ext cx="5119688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 - 16"/>
              </a:rPr>
              <a:t>Each condensation reaction produces a water molecule</a:t>
            </a:r>
          </a:p>
        </p:txBody>
      </p:sp>
    </p:spTree>
    <p:extLst>
      <p:ext uri="{BB962C8B-B14F-4D97-AF65-F5344CB8AC3E}">
        <p14:creationId xmlns:p14="http://schemas.microsoft.com/office/powerpoint/2010/main" val="7331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702817" y="1042330"/>
            <a:ext cx="6654225" cy="6013194"/>
            <a:chOff x="1702817" y="1042330"/>
            <a:chExt cx="6654225" cy="601319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3975100"/>
              <a:ext cx="1752600" cy="1397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Freeform 2"/>
            <p:cNvSpPr/>
            <p:nvPr/>
          </p:nvSpPr>
          <p:spPr>
            <a:xfrm>
              <a:off x="1805287" y="6088967"/>
              <a:ext cx="6551755" cy="966557"/>
            </a:xfrm>
            <a:custGeom>
              <a:avLst/>
              <a:gdLst/>
              <a:ahLst/>
              <a:cxnLst/>
              <a:rect l="0" t="0" r="0" b="0"/>
              <a:pathLst>
                <a:path w="6551755" h="966557">
                  <a:moveTo>
                    <a:pt x="0" y="0"/>
                  </a:moveTo>
                  <a:lnTo>
                    <a:pt x="6551754" y="0"/>
                  </a:lnTo>
                  <a:lnTo>
                    <a:pt x="6551754" y="966556"/>
                  </a:lnTo>
                  <a:lnTo>
                    <a:pt x="0" y="966556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67100" y="6350000"/>
              <a:ext cx="3197920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b="1">
                  <a:solidFill>
                    <a:srgbClr val="FFFFFF"/>
                  </a:solidFill>
                  <a:latin typeface="Arial - 24"/>
                </a:rPr>
                <a:t>A Dipeptide Molecule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1702817" y="1042330"/>
              <a:ext cx="6551751" cy="966556"/>
            </a:xfrm>
            <a:custGeom>
              <a:avLst/>
              <a:gdLst/>
              <a:ahLst/>
              <a:cxnLst/>
              <a:rect l="0" t="0" r="0" b="0"/>
              <a:pathLst>
                <a:path w="6551751" h="966556">
                  <a:moveTo>
                    <a:pt x="0" y="0"/>
                  </a:moveTo>
                  <a:lnTo>
                    <a:pt x="6551750" y="0"/>
                  </a:lnTo>
                  <a:lnTo>
                    <a:pt x="6551750" y="966555"/>
                  </a:lnTo>
                  <a:lnTo>
                    <a:pt x="0" y="966555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22600" y="1320800"/>
              <a:ext cx="4027636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b="1">
                  <a:solidFill>
                    <a:srgbClr val="FFFFFF"/>
                  </a:solidFill>
                  <a:latin typeface="Arial - 24"/>
                </a:rPr>
                <a:t>Two Amino Acid Molecules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450721" y="3250184"/>
              <a:ext cx="3504819" cy="16148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2171700" y="3924300"/>
              <a:ext cx="2002663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2300" b="1">
                  <a:solidFill>
                    <a:srgbClr val="FFFFFF"/>
                  </a:solidFill>
                  <a:latin typeface="Calibri - 31"/>
                </a:rPr>
                <a:t>Hydrolysis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32729" y="2386203"/>
              <a:ext cx="1843024" cy="3768344"/>
              <a:chOff x="5832729" y="2386203"/>
              <a:chExt cx="1843024" cy="3768344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4870069" y="3348863"/>
                <a:ext cx="3768344" cy="184302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0" name="TextBox 9"/>
              <p:cNvSpPr txBox="1"/>
              <p:nvPr/>
            </p:nvSpPr>
            <p:spPr>
              <a:xfrm rot="5400000">
                <a:off x="5410200" y="4140200"/>
                <a:ext cx="2792476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2100" b="1">
                    <a:solidFill>
                      <a:srgbClr val="FFFFFF"/>
                    </a:solidFill>
                    <a:latin typeface="Calibri - 28"/>
                  </a:rPr>
                  <a:t>Condensation</a:t>
                </a:r>
              </a:p>
            </p:txBody>
          </p:sp>
        </p:grp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9290" y="2437511"/>
              <a:ext cx="644398" cy="23859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18205" y="2309495"/>
              <a:ext cx="707263" cy="23359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0588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76689" y="1171008"/>
            <a:ext cx="1123184" cy="1123184"/>
          </a:xfrm>
          <a:prstGeom prst="ellipse">
            <a:avLst/>
          </a:prstGeom>
          <a:solidFill>
            <a:srgbClr val="FFD700"/>
          </a:solidFill>
          <a:ln w="381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571500"/>
            <a:ext cx="4038600" cy="29411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4" name="Straight Connector 3"/>
          <p:cNvCxnSpPr/>
          <p:nvPr/>
        </p:nvCxnSpPr>
        <p:spPr>
          <a:xfrm flipH="1" flipV="1">
            <a:off x="4640444" y="2246640"/>
            <a:ext cx="172856" cy="21716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32592" y="2503354"/>
            <a:ext cx="42164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This highlighted area shows the peptide bond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12302" y="3706622"/>
            <a:ext cx="3517297" cy="3141599"/>
            <a:chOff x="1912302" y="3637596"/>
            <a:chExt cx="3517297" cy="3141599"/>
          </a:xfrm>
        </p:grpSpPr>
        <p:grpSp>
          <p:nvGrpSpPr>
            <p:cNvPr id="8" name="Group 7"/>
            <p:cNvGrpSpPr/>
            <p:nvPr/>
          </p:nvGrpSpPr>
          <p:grpSpPr>
            <a:xfrm>
              <a:off x="1912302" y="3637596"/>
              <a:ext cx="3146612" cy="3141599"/>
              <a:chOff x="1912302" y="3637596"/>
              <a:chExt cx="3146612" cy="3141599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4165322" y="4684859"/>
                <a:ext cx="893592" cy="893592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64266" flipH="1" flipV="1">
                <a:off x="1841499" y="3708399"/>
                <a:ext cx="3141599" cy="29999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4421636" y="4365601"/>
              <a:ext cx="1007963" cy="2769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1200">
                  <a:solidFill>
                    <a:srgbClr val="000000"/>
                  </a:solidFill>
                  <a:latin typeface="Arial - 16"/>
                </a:rPr>
                <a:t>OH group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2431" y="3461574"/>
            <a:ext cx="9008469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H from one amino acid joins the OH from another.  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This links the two amino acids forms a peptide bond and a molecule of water. 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609652" y="4268066"/>
            <a:ext cx="3306572" cy="2758821"/>
            <a:chOff x="5600700" y="4089400"/>
            <a:chExt cx="3306572" cy="2758821"/>
          </a:xfrm>
        </p:grpSpPr>
        <p:grpSp>
          <p:nvGrpSpPr>
            <p:cNvPr id="14" name="Group 13"/>
            <p:cNvGrpSpPr/>
            <p:nvPr/>
          </p:nvGrpSpPr>
          <p:grpSpPr>
            <a:xfrm>
              <a:off x="5600700" y="4089400"/>
              <a:ext cx="3306572" cy="2758821"/>
              <a:chOff x="5600700" y="4089400"/>
              <a:chExt cx="3306572" cy="2758821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5854142" y="4869941"/>
                <a:ext cx="493023" cy="493022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5600700" y="4089400"/>
                <a:ext cx="3306572" cy="275882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5843939" y="4603023"/>
              <a:ext cx="273745" cy="2769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1200">
                  <a:solidFill>
                    <a:srgbClr val="000000"/>
                  </a:solidFill>
                  <a:latin typeface="Arial - 16"/>
                </a:rPr>
                <a:t>H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786748" y="5769096"/>
            <a:ext cx="2258952" cy="26776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Drag this amino acid to make the two yellow highlights join together </a:t>
            </a:r>
          </a:p>
          <a:p>
            <a:r>
              <a:rPr lang="en-GB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and see for yourself.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317500"/>
            <a:ext cx="944733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008B"/>
                </a:solidFill>
                <a:latin typeface="Calibri" pitchFamily="34" charset="0"/>
                <a:cs typeface="Calibri" pitchFamily="34" charset="0"/>
              </a:rPr>
              <a:t>Condensation and Hydrolysis Reactions form proteins</a:t>
            </a:r>
          </a:p>
        </p:txBody>
      </p:sp>
      <p:pic>
        <p:nvPicPr>
          <p:cNvPr id="19" name="Picture 1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76" y="6538087"/>
            <a:ext cx="1248229" cy="9854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62637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988" t="17101" r="29525" b="66799"/>
          <a:stretch/>
        </p:blipFill>
        <p:spPr>
          <a:xfrm>
            <a:off x="327472" y="1363514"/>
            <a:ext cx="9289032" cy="146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4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Monosaccharides (one, think ‘rings’)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Carbohydrates are composed of recurring monomers called monosaccharides</a:t>
            </a:r>
          </a:p>
          <a:p>
            <a:r>
              <a:rPr lang="en-CA" dirty="0" smtClean="0"/>
              <a:t>What are these used for?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96" y="4243834"/>
            <a:ext cx="8781150" cy="318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Dissacharides</a:t>
            </a:r>
            <a:r>
              <a:rPr lang="en-CA" dirty="0" smtClean="0"/>
              <a:t>  (two monosaccharides)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Carbohydrates are composed of recurring monomers called monosaccharides</a:t>
            </a:r>
          </a:p>
          <a:p>
            <a:r>
              <a:rPr lang="en-CA" dirty="0" smtClean="0"/>
              <a:t>These monosaccharides may be linked together via condensation reactions (</a:t>
            </a:r>
            <a:r>
              <a:rPr lang="en-CA" b="1" u="sng" dirty="0" smtClean="0"/>
              <a:t>water is formed as a by-product</a:t>
            </a:r>
            <a:r>
              <a:rPr lang="en-CA" dirty="0" smtClean="0"/>
              <a:t>)</a:t>
            </a:r>
          </a:p>
          <a:p>
            <a:r>
              <a:rPr lang="en-CA" dirty="0" smtClean="0"/>
              <a:t>    Two monosaccharide monomers may be joined via a </a:t>
            </a:r>
            <a:r>
              <a:rPr lang="en-CA" dirty="0" err="1" smtClean="0"/>
              <a:t>glycosidic</a:t>
            </a:r>
            <a:r>
              <a:rPr lang="en-CA" dirty="0" smtClean="0"/>
              <a:t> linkage to form a disaccharide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957" t="25500" r="10232" b="43700"/>
          <a:stretch/>
        </p:blipFill>
        <p:spPr>
          <a:xfrm>
            <a:off x="673626" y="4891906"/>
            <a:ext cx="8640960" cy="200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Disccharide</a:t>
            </a:r>
            <a:r>
              <a:rPr lang="en-CA" dirty="0" smtClean="0"/>
              <a:t> (what are they used for?)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Carbohydrates are composed of recurring monomers called monosaccharides</a:t>
            </a:r>
          </a:p>
          <a:p>
            <a:r>
              <a:rPr lang="en-CA" dirty="0" smtClean="0"/>
              <a:t>These monosaccharides may be linked together via condensation reactions (</a:t>
            </a:r>
            <a:r>
              <a:rPr lang="en-CA" b="1" u="sng" dirty="0" smtClean="0"/>
              <a:t>water is formed as a by-product</a:t>
            </a:r>
            <a:r>
              <a:rPr lang="en-CA" dirty="0" smtClean="0"/>
              <a:t>)</a:t>
            </a:r>
          </a:p>
          <a:p>
            <a:r>
              <a:rPr lang="en-CA" dirty="0" smtClean="0"/>
              <a:t>    Two monosaccharide monomers may be joined via a </a:t>
            </a:r>
            <a:r>
              <a:rPr lang="en-CA" dirty="0" err="1" smtClean="0"/>
              <a:t>glycosidic</a:t>
            </a:r>
            <a:r>
              <a:rPr lang="en-CA" dirty="0" smtClean="0"/>
              <a:t> linkage to form a disaccharide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350" t="33201" r="13775" b="33200"/>
          <a:stretch/>
        </p:blipFill>
        <p:spPr>
          <a:xfrm>
            <a:off x="600620" y="5120174"/>
            <a:ext cx="8856984" cy="236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Disaccharide: What are these used for?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99" y="2493610"/>
            <a:ext cx="8684381" cy="5206608"/>
          </a:xfrm>
        </p:spPr>
      </p:pic>
    </p:spTree>
    <p:extLst>
      <p:ext uri="{BB962C8B-B14F-4D97-AF65-F5344CB8AC3E}">
        <p14:creationId xmlns:p14="http://schemas.microsoft.com/office/powerpoint/2010/main" val="39518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Polysaccharides (many) what are they used for?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Carbohydrates are composed of recurring monomers called monosaccharides</a:t>
            </a:r>
          </a:p>
          <a:p>
            <a:r>
              <a:rPr lang="en-CA" dirty="0" smtClean="0"/>
              <a:t>These monosaccharides may be linked together via condensation reactions (</a:t>
            </a:r>
            <a:r>
              <a:rPr lang="en-CA" b="1" u="sng" dirty="0" smtClean="0"/>
              <a:t>water is formed as a by-product</a:t>
            </a:r>
            <a:r>
              <a:rPr lang="en-CA" dirty="0" smtClean="0"/>
              <a:t>)</a:t>
            </a:r>
          </a:p>
          <a:p>
            <a:r>
              <a:rPr lang="en-CA" dirty="0" smtClean="0"/>
              <a:t>Many monosaccharide monomers may be joined via </a:t>
            </a:r>
            <a:r>
              <a:rPr lang="en-CA" dirty="0" err="1" smtClean="0"/>
              <a:t>glycosidic</a:t>
            </a:r>
            <a:r>
              <a:rPr lang="en-CA" dirty="0" smtClean="0"/>
              <a:t> linkages to form </a:t>
            </a:r>
            <a:r>
              <a:rPr lang="en-CA" b="1" u="sng" dirty="0" smtClean="0"/>
              <a:t>polysaccharides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556" t="43700" r="48820" b="15000"/>
          <a:stretch/>
        </p:blipFill>
        <p:spPr>
          <a:xfrm>
            <a:off x="2919760" y="4809096"/>
            <a:ext cx="3672408" cy="361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70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they are used for..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582" t="26295" r="12075" b="10888"/>
          <a:stretch/>
        </p:blipFill>
        <p:spPr>
          <a:xfrm>
            <a:off x="259187" y="2659658"/>
            <a:ext cx="9641626" cy="583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6500" y="1092200"/>
            <a:ext cx="75565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8B"/>
                </a:solidFill>
                <a:latin typeface="Calibri - 34"/>
              </a:rPr>
              <a:t>IB Biology</a:t>
            </a:r>
          </a:p>
          <a:p>
            <a:pPr algn="ctr"/>
            <a:r>
              <a:rPr lang="en-GB" sz="3200" b="1" dirty="0">
                <a:solidFill>
                  <a:srgbClr val="00008B"/>
                </a:solidFill>
                <a:latin typeface="Calibri - 34"/>
              </a:rPr>
              <a:t>Hydrolysis  and Condensation Reactions 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722772" y="2745475"/>
            <a:ext cx="2710939" cy="3718781"/>
            <a:chOff x="3722772" y="2745475"/>
            <a:chExt cx="2710939" cy="3718781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9951" y="4189090"/>
              <a:ext cx="1234362" cy="9838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3722772" y="5326921"/>
              <a:ext cx="2468424" cy="11373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340607" y="5675138"/>
              <a:ext cx="1747505" cy="4462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GB" sz="2300" b="1" dirty="0">
                  <a:solidFill>
                    <a:srgbClr val="FFFFFF"/>
                  </a:solidFill>
                  <a:latin typeface="Calibri - 31"/>
                </a:rPr>
                <a:t>Hydrolysis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 rot="16200000">
              <a:off x="4457707" y="2067493"/>
              <a:ext cx="1298021" cy="2653986"/>
              <a:chOff x="4457707" y="2067493"/>
              <a:chExt cx="1298021" cy="2653986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3779725" y="2745475"/>
                <a:ext cx="2653986" cy="129802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7" name="TextBox 6"/>
              <p:cNvSpPr txBox="1"/>
              <p:nvPr/>
            </p:nvSpPr>
            <p:spPr>
              <a:xfrm rot="5400000">
                <a:off x="4107690" y="3020579"/>
                <a:ext cx="2004303" cy="40011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FFFF"/>
                    </a:solidFill>
                    <a:latin typeface="Calibri - 20"/>
                  </a:rPr>
                  <a:t>Condensation</a:t>
                </a:r>
              </a:p>
            </p:txBody>
          </p:sp>
        </p:grpSp>
        <p:pic>
          <p:nvPicPr>
            <p:cNvPr id="9" name="Picture 8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4429178" y="3035175"/>
              <a:ext cx="453830" cy="168038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H="1">
              <a:off x="4299287" y="4672430"/>
              <a:ext cx="498147" cy="16451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863600" y="2832100"/>
            <a:ext cx="1434843" cy="1595222"/>
            <a:chOff x="863600" y="2832100"/>
            <a:chExt cx="1434843" cy="1595222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600" y="2979893"/>
              <a:ext cx="1434843" cy="14474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1285408" y="2832100"/>
              <a:ext cx="533917" cy="20005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700">
                  <a:solidFill>
                    <a:srgbClr val="000000"/>
                  </a:solidFill>
                  <a:latin typeface="Arial - 8"/>
                </a:rPr>
                <a:t>Glucose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86500" y="3543300"/>
            <a:ext cx="3719077" cy="1977990"/>
            <a:chOff x="6286500" y="3543300"/>
            <a:chExt cx="3719077" cy="1977990"/>
          </a:xfrm>
        </p:grpSpPr>
        <p:pic>
          <p:nvPicPr>
            <p:cNvPr id="15" name="Picture 14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6500" y="3601137"/>
              <a:ext cx="3053614" cy="19201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6379761" y="3543300"/>
              <a:ext cx="3625816" cy="21544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800">
                  <a:solidFill>
                    <a:srgbClr val="000000"/>
                  </a:solidFill>
                  <a:latin typeface="Arial - 10"/>
                </a:rPr>
                <a:t>Maltose - a disaccharide made from two glucose molecules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057400" y="4203700"/>
            <a:ext cx="1434846" cy="1595247"/>
            <a:chOff x="2057400" y="4203700"/>
            <a:chExt cx="1434846" cy="1595247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7400" y="4351528"/>
              <a:ext cx="1434846" cy="14474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2476500" y="4203700"/>
              <a:ext cx="533912" cy="20005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GB" sz="700">
                  <a:solidFill>
                    <a:srgbClr val="000000"/>
                  </a:solidFill>
                  <a:latin typeface="Arial - 8"/>
                </a:rPr>
                <a:t>Glucose</a:t>
              </a:r>
            </a:p>
          </p:txBody>
        </p:sp>
      </p:grpSp>
      <p:pic>
        <p:nvPicPr>
          <p:cNvPr id="22" name="Picture 21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22" y="7340178"/>
            <a:ext cx="6856753" cy="37701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139700"/>
            <a:ext cx="1900807" cy="71015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264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2599</TotalTime>
  <Words>475</Words>
  <Application>Microsoft Office PowerPoint</Application>
  <PresentationFormat>Custom</PresentationFormat>
  <Paragraphs>95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8" baseType="lpstr">
      <vt:lpstr>Calibri - 25</vt:lpstr>
      <vt:lpstr>Calibri - 36</vt:lpstr>
      <vt:lpstr>Calibri - 27</vt:lpstr>
      <vt:lpstr>Calibri - 28</vt:lpstr>
      <vt:lpstr>Arial - 24</vt:lpstr>
      <vt:lpstr>Calibri - 31</vt:lpstr>
      <vt:lpstr>Arial - 8</vt:lpstr>
      <vt:lpstr>Arial</vt:lpstr>
      <vt:lpstr>Calibri - 20</vt:lpstr>
      <vt:lpstr>Arial - 10</vt:lpstr>
      <vt:lpstr>Calibri Light</vt:lpstr>
      <vt:lpstr>Arial - 36</vt:lpstr>
      <vt:lpstr>Times New Roman - 28</vt:lpstr>
      <vt:lpstr>Calibri - 33</vt:lpstr>
      <vt:lpstr>Arial - 22</vt:lpstr>
      <vt:lpstr>Arial - 16</vt:lpstr>
      <vt:lpstr>Arial - 23</vt:lpstr>
      <vt:lpstr>Calibri - 34</vt:lpstr>
      <vt:lpstr>Calibri</vt:lpstr>
      <vt:lpstr>Office Theme</vt:lpstr>
      <vt:lpstr>PowerPoint Presentation</vt:lpstr>
      <vt:lpstr>PowerPoint Presentation</vt:lpstr>
      <vt:lpstr>Monosaccharides (one, think ‘rings’)</vt:lpstr>
      <vt:lpstr>Dissacharides  (two monosaccharides)</vt:lpstr>
      <vt:lpstr>Disccharide (what are they used for?) </vt:lpstr>
      <vt:lpstr>Disaccharide: What are these used for? </vt:lpstr>
      <vt:lpstr>Polysaccharides (many) what are they used for? </vt:lpstr>
      <vt:lpstr>What they are used for..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Fatty Acids</vt:lpstr>
      <vt:lpstr>PowerPoint Presentation</vt:lpstr>
      <vt:lpstr>PowerPoint Presentation</vt:lpstr>
      <vt:lpstr>PowerPoint Presentation</vt:lpstr>
    </vt:vector>
  </TitlesOfParts>
  <Company>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 Faure</dc:creator>
  <cp:lastModifiedBy>Sean</cp:lastModifiedBy>
  <cp:revision>23</cp:revision>
  <dcterms:created xsi:type="dcterms:W3CDTF">2013-07-24T00:16:30Z</dcterms:created>
  <dcterms:modified xsi:type="dcterms:W3CDTF">2016-11-11T19:09:09Z</dcterms:modified>
</cp:coreProperties>
</file>